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9926638" cy="1435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3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649" cy="717390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r>
              <a:rPr lang="en-GB" dirty="0"/>
              <a:t>Department:               Version:                  Date: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395" y="0"/>
            <a:ext cx="4301649" cy="717390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4C406761-D124-458B-818D-753299B6AA60}" type="datetimeFigureOut">
              <a:rPr lang="en-GB" smtClean="0"/>
              <a:t>20/09/2024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3635185"/>
            <a:ext cx="4301649" cy="717390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r>
              <a:rPr lang="en-GB" dirty="0"/>
              <a:t>Form F392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395" y="13635185"/>
            <a:ext cx="4301649" cy="717390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51E721F8-CC2F-41DF-B3FB-CA2E8FD27E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742224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649" cy="717390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r>
              <a:rPr lang="en-GB" dirty="0"/>
              <a:t>Department:               Version:                  Date: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395" y="0"/>
            <a:ext cx="4301649" cy="717390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577AA6C4-BF01-4831-AC13-8871697185EF}" type="datetimeFigureOut">
              <a:rPr lang="en-GB" smtClean="0"/>
              <a:t>20/09/2024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076325"/>
            <a:ext cx="7177088" cy="5383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4" tIns="45912" rIns="91824" bIns="45912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302" y="6818391"/>
            <a:ext cx="7940035" cy="6461288"/>
          </a:xfrm>
          <a:prstGeom prst="rect">
            <a:avLst/>
          </a:prstGeom>
        </p:spPr>
        <p:txBody>
          <a:bodyPr vert="horz" lIns="91824" tIns="45912" rIns="91824" bIns="459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35185"/>
            <a:ext cx="4301649" cy="717390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r>
              <a:rPr lang="en-GB" dirty="0"/>
              <a:t>Form F392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395" y="13635185"/>
            <a:ext cx="4301649" cy="717390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D1BCA390-3BE1-4B33-A330-D0AC83083BF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590683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Form F392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 dirty="0"/>
              <a:t>Department:               Version:                  Date:</a:t>
            </a:r>
          </a:p>
        </p:txBody>
      </p:sp>
    </p:spTree>
    <p:extLst>
      <p:ext uri="{BB962C8B-B14F-4D97-AF65-F5344CB8AC3E}">
        <p14:creationId xmlns:p14="http://schemas.microsoft.com/office/powerpoint/2010/main" val="2643674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04C7C1-196C-412E-B1C9-EF96DAC2538F}" type="datetime1">
              <a:rPr lang="en-US" smtClean="0"/>
              <a:t>9/20/2024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9DE7F5-B6EA-455B-B28F-A7CEBAF41C6D}" type="datetime1">
              <a:rPr lang="en-US" smtClean="0"/>
              <a:t>9/20/2024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19604C-47D8-4A07-9CAB-40B168C02A2B}" type="datetime1">
              <a:rPr lang="en-US" smtClean="0"/>
              <a:t>9/20/2024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122252-57BE-4A1C-AEBA-D4F4477A3197}" type="datetime1">
              <a:rPr lang="en-US" smtClean="0"/>
              <a:t>9/20/2024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4C411E-4D6C-43E5-AE17-E15D1DC46416}" type="datetime1">
              <a:rPr lang="en-US" smtClean="0"/>
              <a:t>9/20/2024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B3CA4ADE-7199-4350-84E2-CA25D3D6BB5E}" type="datetime1">
              <a:rPr lang="en-US" smtClean="0"/>
              <a:t>9/20/2024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3F51F2-9ED2-4434-A2A1-5A80033EDEA9}" type="datetime1">
              <a:rPr lang="en-US" smtClean="0"/>
              <a:t>9/20/2024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B92C62-A80D-461B-A175-24BFA24E79AD}" type="datetime1">
              <a:rPr lang="en-US" smtClean="0"/>
              <a:t>9/20/2024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630D2C-4C14-4FFF-BA86-081550388BF4}" type="datetime1">
              <a:rPr lang="en-US" smtClean="0"/>
              <a:t>9/20/2024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AF31C9-4070-4EEB-9959-576502A93DE3}" type="datetime1">
              <a:rPr lang="en-US" smtClean="0"/>
              <a:t>9/20/2024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82C022D4-BE1D-4F9D-A272-AE8F58AD532C}" type="datetime1">
              <a:rPr lang="en-US" smtClean="0"/>
              <a:t>9/20/2024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61EA58-E7EF-496F-AD35-9B1D4D88BEC4}" type="datetime1">
              <a:rPr lang="en-US" smtClean="0"/>
              <a:t>9/20/2024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file:///\\uksccmfile01\Engineers\Health%20and%20safety\Applicable%20Forms%20&amp;%20Procedures\SHEF011%20V1.0%20Roof%20Work%20Certificate.docx" TargetMode="External"/><Relationship Id="rId13" Type="http://schemas.openxmlformats.org/officeDocument/2006/relationships/hyperlink" Target="file:///\\uksccmfile01\Engineers\Health%20and%20safety\Applicable%20Forms%20&amp;%20Procedures\SHEF073%20Workplace%20Safety%20Inspection%20V%202.0.doc" TargetMode="External"/><Relationship Id="rId18" Type="http://schemas.openxmlformats.org/officeDocument/2006/relationships/hyperlink" Target="file:///\\uksccmfile01\Engineers\Health%20and%20safety\Applicable%20Forms%20&amp;%20Procedures\SHEP006%20V3.0%20Risk%20Assessment.docx" TargetMode="External"/><Relationship Id="rId26" Type="http://schemas.openxmlformats.org/officeDocument/2006/relationships/hyperlink" Target="file:///\\uksccmfile01\Engineers\Health%20and%20safety\Applicable%20Forms%20&amp;%20Procedures\SHEP028%20V2.0%20Asbestos%20Management%20Plan.docx" TargetMode="External"/><Relationship Id="rId3" Type="http://schemas.openxmlformats.org/officeDocument/2006/relationships/hyperlink" Target="file:///\\uksccmfile01\Engineers\Health%20and%20safety\Applicable%20Forms%20&amp;%20Procedures\SHEF004%20V2.0%20Risk%20Assessment%20History%20Page.docx" TargetMode="External"/><Relationship Id="rId21" Type="http://schemas.openxmlformats.org/officeDocument/2006/relationships/hyperlink" Target="file:///\\uksccmfile01\Engineers\Health%20and%20safety\Applicable%20Forms%20&amp;%20Procedures\SHEP016%20V2.1%20Mobile%20Elevating%20Working%20Platform.docx" TargetMode="External"/><Relationship Id="rId7" Type="http://schemas.openxmlformats.org/officeDocument/2006/relationships/hyperlink" Target="file:///\\uksccmfile01\Engineers\Health%20and%20safety\Applicable%20Forms%20&amp;%20Procedures\SHEF010%20V1.0%20Hot%20Work%20Certificate.docx" TargetMode="External"/><Relationship Id="rId12" Type="http://schemas.openxmlformats.org/officeDocument/2006/relationships/hyperlink" Target="file:///\\uksccmfile01\Engineers\Health%20and%20safety\Applicable%20Forms%20&amp;%20Procedures\SHEF049%20V2.0%20COSHH%20Assessment.docx" TargetMode="External"/><Relationship Id="rId17" Type="http://schemas.openxmlformats.org/officeDocument/2006/relationships/image" Target="../media/image3.jpeg"/><Relationship Id="rId25" Type="http://schemas.openxmlformats.org/officeDocument/2006/relationships/hyperlink" Target="file:///\\uksccmfile01\Engineers\Health%20and%20safety\Applicable%20Forms%20&amp;%20Procedures\SHEP027%20V1.0%20Lone%20Working.docx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file:///\\uksccmfile01\Engineers\Health%20and%20safety\Applicable%20Forms%20&amp;%20Procedures\SHEF112%20Safety%20Rep%20Contact%20List.docx" TargetMode="External"/><Relationship Id="rId20" Type="http://schemas.openxmlformats.org/officeDocument/2006/relationships/hyperlink" Target="file:///\\uksccmfile01\Engineers\Health%20and%20safety\Applicable%20Forms%20&amp;%20Procedures\SHEP010%20V2.0%20Control%20or%20Hazardous%20Energy.docx" TargetMode="External"/><Relationship Id="rId29" Type="http://schemas.openxmlformats.org/officeDocument/2006/relationships/hyperlink" Target="file:///\\uksccmfile01\Engineers\Health%20and%20safety\Applicable%20Forms%20&amp;%20Procedures\SHEP038%20V1.0%20Compressed%20Air%20Policy.doc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\\uksccmfile01\Engineers\Health%20and%20safety\Applicable%20Forms%20&amp;%20Procedures\SHEF009%20Permit%20to%20work.xls" TargetMode="External"/><Relationship Id="rId11" Type="http://schemas.openxmlformats.org/officeDocument/2006/relationships/hyperlink" Target="file:///\\uksccmfile01\Engineers\Health%20and%20safety\Applicable%20Forms%20&amp;%20Procedures\SHEF041%20V4.0%20Asbestos%20Register.pdf" TargetMode="External"/><Relationship Id="rId24" Type="http://schemas.openxmlformats.org/officeDocument/2006/relationships/hyperlink" Target="file:///\\uksccmfile01\Engineers\Health%20and%20safety\Applicable%20Forms%20&amp;%20Procedures\SHEP024%20Working%20Safely%20With%20Electricity%20V2.0.docx" TargetMode="External"/><Relationship Id="rId5" Type="http://schemas.openxmlformats.org/officeDocument/2006/relationships/hyperlink" Target="file:///\\uksccmfile01\Engineers\Health%20and%20safety\Applicable%20Forms%20&amp;%20Procedures\SHEF006%20V2.0%20Risk%20Assessment%20Template%2023.xlsx" TargetMode="External"/><Relationship Id="rId15" Type="http://schemas.openxmlformats.org/officeDocument/2006/relationships/hyperlink" Target="file:///\\uksccmfile01\Engineers\Health%20and%20safety\Applicable%20Forms%20&amp;%20Procedures\SHEF111%20Fire%20Team%20Contact%20List%20v2.0.docx" TargetMode="External"/><Relationship Id="rId23" Type="http://schemas.openxmlformats.org/officeDocument/2006/relationships/hyperlink" Target="file:///\\uksccmfile01\Engineers\Health%20and%20safety\Applicable%20Forms%20&amp;%20Procedures\SHEP020%20V3.1%20Waste%20Management.docx" TargetMode="External"/><Relationship Id="rId28" Type="http://schemas.openxmlformats.org/officeDocument/2006/relationships/hyperlink" Target="file:///\\uksccmfile01\Engineers\Health%20and%20safety\Applicable%20Forms%20&amp;%20Procedures\SHEP036%20V1.0%20Portable%20Appliance%20Test%20Policy.docx" TargetMode="External"/><Relationship Id="rId10" Type="http://schemas.openxmlformats.org/officeDocument/2006/relationships/hyperlink" Target="file:///\\uksccmfile01\Engineers\Health%20and%20safety\Applicable%20Forms%20&amp;%20Procedures\SHEF040%20V1.0%20PUWER%20Assessment%20Form.docx" TargetMode="External"/><Relationship Id="rId19" Type="http://schemas.openxmlformats.org/officeDocument/2006/relationships/hyperlink" Target="file:///\\uksccmfile01\Engineers\Health%20and%20safety\Applicable%20Forms%20&amp;%20Procedures\SHEP009%20V3.0%20Permit%20To%20Work.pdf" TargetMode="External"/><Relationship Id="rId4" Type="http://schemas.openxmlformats.org/officeDocument/2006/relationships/hyperlink" Target="file:///\\uksccmfile01\Engineers\Health%20and%20safety\Applicable%20Forms%20&amp;%20Procedures\SHEF005%20V1.0%20Risk%20Assessment%20Survey%20Form.docx" TargetMode="External"/><Relationship Id="rId9" Type="http://schemas.openxmlformats.org/officeDocument/2006/relationships/hyperlink" Target="file:///\\uksccmfile01\Engineers\Health%20and%20safety\Applicable%20Forms%20&amp;%20Procedures\SHEF012%20V2.0%20Confined%20Space%20Certificate.docx" TargetMode="External"/><Relationship Id="rId14" Type="http://schemas.openxmlformats.org/officeDocument/2006/relationships/hyperlink" Target="file:///\\uksccmfile01\Engineers\Health%20and%20safety\Applicable%20Forms%20&amp;%20Procedures\SHEF110%20First%20Aid%20Contact%20List%20V2.0.docx" TargetMode="External"/><Relationship Id="rId22" Type="http://schemas.openxmlformats.org/officeDocument/2006/relationships/hyperlink" Target="file:///\\uksccmfile01\Engineers\Health%20and%20safety\Applicable%20Forms%20&amp;%20Procedures\SHEP017%20V2.0%20Fork%20Lift%20Truck%20Policy.docx" TargetMode="External"/><Relationship Id="rId27" Type="http://schemas.openxmlformats.org/officeDocument/2006/relationships/hyperlink" Target="file:///\\uksccmfile01\Engineers\Health%20and%20safety\Applicable%20Forms%20&amp;%20Procedures\SHEP034%20V1.0%20Confined%20Space%20Policy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0" y="428213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</p:cNvCxnSpPr>
          <p:nvPr/>
        </p:nvCxnSpPr>
        <p:spPr bwMode="auto">
          <a:xfrm flipV="1">
            <a:off x="1691680" y="3500648"/>
            <a:ext cx="1487292" cy="720440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</p:cNvCxnSpPr>
          <p:nvPr/>
        </p:nvCxnSpPr>
        <p:spPr bwMode="auto">
          <a:xfrm flipH="1">
            <a:off x="5856426" y="1991147"/>
            <a:ext cx="875814" cy="334708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</p:cNvCxnSpPr>
          <p:nvPr/>
        </p:nvCxnSpPr>
        <p:spPr bwMode="auto">
          <a:xfrm>
            <a:off x="2543116" y="2140303"/>
            <a:ext cx="474722" cy="3603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106469" y="4281169"/>
            <a:ext cx="188914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H="1" flipV="1">
            <a:off x="5687951" y="3598032"/>
            <a:ext cx="388247" cy="198286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3006506" y="1997395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GB" dirty="0">
              <a:latin typeface="Calibri" pitchFamily="34" charset="0"/>
            </a:endParaRPr>
          </a:p>
          <a:p>
            <a:pPr algn="ctr"/>
            <a:br>
              <a:rPr lang="en-GB" sz="2400" b="1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en-GB" sz="2400" b="1" dirty="0">
                <a:solidFill>
                  <a:schemeClr val="tx1"/>
                </a:solidFill>
                <a:latin typeface="Calibri" pitchFamily="34" charset="0"/>
              </a:rPr>
              <a:t>ENGINEERING</a:t>
            </a: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922839" y="545297"/>
            <a:ext cx="2214578" cy="14458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 Workshop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 Workshop Equipment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 Welding Shop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 Machine Shop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 ERP System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 Agility 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 Apex Item Creation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 AutoCAD / Inventor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 Fork Lift Trucks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 MEWP’s</a:t>
            </a: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928662" y="70272"/>
            <a:ext cx="221457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4355977" y="3964853"/>
            <a:ext cx="2270044" cy="241647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SHEF004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Risk Assessment History Page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SHEF005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Risk Assessment Survey Form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5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SHEF006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5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– Risk Assessment Template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6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SHEF009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Permit to Work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7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SHEF010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Hot Work Certificate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8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SHEF011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Roof Work Certificate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9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SHEF012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Confined Space Certificate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0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SHEF040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</a:t>
            </a: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PUWER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Assessment Form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1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SHEF041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Asbestos Register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SHEF049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</a:t>
            </a: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COSHH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Assessment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SHEF073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Workplace Safety Inspection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SHEF110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First Aid Contact List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5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SHEF111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Fire Team Contact List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6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SHEF112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Safety Rep Contact List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endParaRPr lang="en-US" altLang="zh-TW" sz="800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latin typeface="Calibri" pitchFamily="34" charset="0"/>
                <a:cs typeface="Calibri" pitchFamily="34" charset="0"/>
              </a:rPr>
              <a:t>QPD91</a:t>
            </a:r>
            <a:endParaRPr lang="en-US" altLang="zh-TW" sz="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743549" y="2192949"/>
            <a:ext cx="1512888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Process</a:t>
            </a: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091637" y="2757157"/>
            <a:ext cx="805402" cy="355314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2106830" y="4787736"/>
            <a:ext cx="2112668" cy="15536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SHE Department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IT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Purchasing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Finance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Production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Logistics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Quality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External Contractors – Machines &amp; Civil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latin typeface="Calibri" pitchFamily="34" charset="0"/>
                <a:cs typeface="Calibri" pitchFamily="34" charset="0"/>
              </a:rPr>
              <a:t>M&amp;S</a:t>
            </a: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 Water – Legionella Portal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latin typeface="Calibri" pitchFamily="34" charset="0"/>
                <a:cs typeface="Calibri" pitchFamily="34" charset="0"/>
              </a:rPr>
              <a:t>Carrylift</a:t>
            </a: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 – FLT </a:t>
            </a:r>
            <a:r>
              <a:rPr lang="en-US" altLang="zh-TW" sz="800" dirty="0" err="1">
                <a:latin typeface="Calibri" pitchFamily="34" charset="0"/>
                <a:cs typeface="Calibri" pitchFamily="34" charset="0"/>
              </a:rPr>
              <a:t>LOLERs</a:t>
            </a:r>
            <a:endParaRPr lang="en-US" altLang="zh-TW" sz="800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Lloyds British – Hoists / Lifting Equipment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Guardian – Emergency Lights</a:t>
            </a: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6076198" y="2714340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>
            <a:off x="172740" y="2126780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6927727" y="2114535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5857884" y="98703"/>
            <a:ext cx="2071702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2110933" y="4377630"/>
            <a:ext cx="2112668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Processes</a:t>
            </a:r>
            <a:endParaRPr lang="en-US" altLang="zh-TW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6162081" y="3516027"/>
            <a:ext cx="2849550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347865" y="42657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</p:cNvCxnSpPr>
          <p:nvPr/>
        </p:nvCxnSpPr>
        <p:spPr bwMode="auto">
          <a:xfrm flipV="1">
            <a:off x="3785739" y="3849543"/>
            <a:ext cx="0" cy="442884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2073" name="AutoShape 2"/>
          <p:cNvCxnSpPr>
            <a:cxnSpLocks noChangeShapeType="1"/>
            <a:stCxn id="2074" idx="2"/>
            <a:endCxn id="2057" idx="0"/>
          </p:cNvCxnSpPr>
          <p:nvPr/>
        </p:nvCxnSpPr>
        <p:spPr bwMode="auto">
          <a:xfrm>
            <a:off x="4500303" y="1718875"/>
            <a:ext cx="26234" cy="27852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348485" y="434273"/>
            <a:ext cx="2303636" cy="128460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Breakdown response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Inspection / Servicing of equipment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Installations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Decommissioning / Strip Outs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Corrective work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Project work / Site upgrades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Building maintenance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Emergency Response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Flood Response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Fire Response</a:t>
            </a:r>
          </a:p>
        </p:txBody>
      </p: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5868187" y="571660"/>
            <a:ext cx="2071702" cy="13380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 Development Reviews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Training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SOP’s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latin typeface="Calibri" pitchFamily="34" charset="0"/>
                <a:cs typeface="Times New Roman" pitchFamily="18" charset="0"/>
              </a:rPr>
              <a:t>KPI’s</a:t>
            </a:r>
            <a:endParaRPr lang="en-US" altLang="zh-TW" sz="800" dirty="0">
              <a:latin typeface="Calibri" pitchFamily="34" charset="0"/>
              <a:cs typeface="Times New Roman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Apprenticeships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On Job Training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Further Education / College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Day Courses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Times New Roman" pitchFamily="18" charset="0"/>
              </a:rPr>
              <a:t>Skills Matrix</a:t>
            </a:r>
            <a:endParaRPr lang="en-US" altLang="zh-TW" sz="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192848" y="2433414"/>
            <a:ext cx="1828800" cy="148272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Agility Helpdesk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Service Schedule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Contractors Visit Schedule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Utilities, Gas, Elec &amp; Water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Action Tracker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Shop Floor / Site Request – Discussion for task (Verbal Request)</a:t>
            </a: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111771" y="4763989"/>
            <a:ext cx="1900260" cy="100014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Near Misses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800" dirty="0" err="1">
                <a:latin typeface="Calibri" pitchFamily="34" charset="0"/>
                <a:cs typeface="Calibri" pitchFamily="34" charset="0"/>
              </a:rPr>
              <a:t>KPI’s</a:t>
            </a: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 (Job Completion)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Personal Objectives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Departmental Objectives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Company Objectives</a:t>
            </a: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6921959" y="2455644"/>
            <a:ext cx="1857404" cy="9663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Safe and reliable equipment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Efficient equipment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Safe building structure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Safe working practices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Efficient service provider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Safe working environment</a:t>
            </a: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279395" y="6460830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en-GB" sz="1000" dirty="0">
                <a:solidFill>
                  <a:schemeClr val="tx1"/>
                </a:solidFill>
              </a:rPr>
              <a:t>Form F392</a:t>
            </a:r>
          </a:p>
        </p:txBody>
      </p:sp>
      <p:sp>
        <p:nvSpPr>
          <p:cNvPr id="33" name="Footer Placeholder 1"/>
          <p:cNvSpPr txBox="1">
            <a:spLocks/>
          </p:cNvSpPr>
          <p:nvPr/>
        </p:nvSpPr>
        <p:spPr>
          <a:xfrm>
            <a:off x="64359" y="6453188"/>
            <a:ext cx="5192078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tx1"/>
                </a:solidFill>
              </a:rPr>
              <a:t>Department: Maintenance Engineering  Version: 3  Date: 19/09/2024</a:t>
            </a:r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552A65E0-6637-2034-36CB-3123E6055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6020" y="3964851"/>
            <a:ext cx="2385612" cy="241647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8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SHEP006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8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– Risk Assessment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9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SHEP009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Permit to Work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20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SHEP010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Control of Hazardous Energy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21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SHEP016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Mobile Elevating Working Platform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2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SHEP017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Forklift Truck Policy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2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SHEP020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Waste Management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2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SHEP024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Working Safely With Electricity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25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SHEP027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Lone Working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26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SHEP028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Asbestos Management Plan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27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SHEP034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Confined Space Policy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28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SHEP036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Portable Appliance Test Policy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29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SHEP038</a:t>
            </a:r>
            <a:r>
              <a:rPr lang="en-US" altLang="zh-TW" sz="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Compressed Air Policy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endParaRPr lang="en-US" altLang="zh-TW" sz="800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Risk Assessments / Methods Statements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Machine Drawings / Manuals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Service Schedules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Site Diagrams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800" dirty="0">
                <a:latin typeface="Calibri" pitchFamily="34" charset="0"/>
                <a:cs typeface="Calibri" pitchFamily="34" charset="0"/>
              </a:rPr>
              <a:t>Distribution Information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387</Words>
  <Application>Microsoft Office PowerPoint</Application>
  <PresentationFormat>On-screen Show (4:3)</PresentationFormat>
  <Paragraphs>111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Matthew Wilson</cp:lastModifiedBy>
  <cp:revision>139</cp:revision>
  <cp:lastPrinted>2024-08-12T15:21:49Z</cp:lastPrinted>
  <dcterms:created xsi:type="dcterms:W3CDTF">2009-06-25T14:40:02Z</dcterms:created>
  <dcterms:modified xsi:type="dcterms:W3CDTF">2024-09-20T11:26:48Z</dcterms:modified>
</cp:coreProperties>
</file>